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</p:sldMasterIdLst>
  <p:notesMasterIdLst>
    <p:notesMasterId r:id="rId24"/>
  </p:notesMasterIdLst>
  <p:sldIdLst>
    <p:sldId id="257" r:id="rId3"/>
    <p:sldId id="258" r:id="rId4"/>
    <p:sldId id="333" r:id="rId5"/>
    <p:sldId id="335" r:id="rId6"/>
    <p:sldId id="334" r:id="rId7"/>
    <p:sldId id="336" r:id="rId8"/>
    <p:sldId id="259" r:id="rId9"/>
    <p:sldId id="260" r:id="rId10"/>
    <p:sldId id="261" r:id="rId11"/>
    <p:sldId id="275" r:id="rId12"/>
    <p:sldId id="266" r:id="rId13"/>
    <p:sldId id="267" r:id="rId14"/>
    <p:sldId id="269" r:id="rId15"/>
    <p:sldId id="270" r:id="rId16"/>
    <p:sldId id="277" r:id="rId17"/>
    <p:sldId id="262" r:id="rId18"/>
    <p:sldId id="272" r:id="rId19"/>
    <p:sldId id="273" r:id="rId20"/>
    <p:sldId id="263" r:id="rId21"/>
    <p:sldId id="264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7884"/>
    <a:srgbClr val="3399FF"/>
    <a:srgbClr val="60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373" autoAdjust="0"/>
  </p:normalViewPr>
  <p:slideViewPr>
    <p:cSldViewPr snapToGrid="0">
      <p:cViewPr varScale="1">
        <p:scale>
          <a:sx n="82" d="100"/>
          <a:sy n="82" d="100"/>
        </p:scale>
        <p:origin x="16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677A6-2CCC-4043-A86E-092C0B26838C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AAEB8-CA57-4676-8D8E-6E2EBBFCE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AEB8-CA57-4676-8D8E-6E2EBBFCE9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97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AEB8-CA57-4676-8D8E-6E2EBBFCE9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25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Hubs is a fully managed, real-time data </a:t>
            </a:r>
            <a:r>
              <a:rPr lang="en-US"/>
              <a:t>ingestion service.  </a:t>
            </a:r>
            <a:r>
              <a:rPr lang="en-US" dirty="0"/>
              <a:t>Steam millions of events per second from any source to build dynamic data pipelines and immediately respond to business challenges.  Keep processing data during emergencies using the geo-disaster recovery and geo-replication features.</a:t>
            </a:r>
          </a:p>
          <a:p>
            <a:endParaRPr lang="en-US" dirty="0"/>
          </a:p>
          <a:p>
            <a:r>
              <a:rPr lang="en-US" dirty="0"/>
              <a:t>Integrate seamlessly with other Azure services to unlock valuable insights.  Allow existing Apache Kafka clients and applications to talk to Event Hubs without any code changes – you get a managed Kafka experience without having to manage your own clusters.  Experience real-time data ingestion and micro-batching on the same stream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AEB8-CA57-4676-8D8E-6E2EBBFCE9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79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Simple</a:t>
            </a:r>
            <a:r>
              <a:rPr lang="en-US" b="0" dirty="0"/>
              <a:t> – Build real-time data pipelines with just a couple clicks.  Seamlessly integrate with Azure data services to uncover insights faster.</a:t>
            </a:r>
          </a:p>
          <a:p>
            <a:endParaRPr lang="en-US" b="0" dirty="0"/>
          </a:p>
          <a:p>
            <a:r>
              <a:rPr lang="en-US" b="1" dirty="0"/>
              <a:t>Secure</a:t>
            </a:r>
            <a:r>
              <a:rPr lang="en-US" b="0" dirty="0"/>
              <a:t> – Protect your real-time data.  Event Hubs is certified by CSA, STAR, ISO, SOC, </a:t>
            </a:r>
            <a:r>
              <a:rPr lang="en-US" b="0" dirty="0" err="1"/>
              <a:t>GxP</a:t>
            </a:r>
            <a:r>
              <a:rPr lang="en-US" b="0" dirty="0"/>
              <a:t>, HIPPA, HITRUST, and PCI.</a:t>
            </a:r>
          </a:p>
          <a:p>
            <a:endParaRPr lang="en-US" b="0" dirty="0"/>
          </a:p>
          <a:p>
            <a:r>
              <a:rPr lang="en-US" b="1" dirty="0"/>
              <a:t>Scalable</a:t>
            </a:r>
            <a:r>
              <a:rPr lang="en-US" b="0" dirty="0"/>
              <a:t> – Adjust throughput dynamically based on your usage needs and pay only for what you use.</a:t>
            </a:r>
          </a:p>
          <a:p>
            <a:endParaRPr lang="en-US" b="0" dirty="0"/>
          </a:p>
          <a:p>
            <a:r>
              <a:rPr lang="en-US" b="1" dirty="0"/>
              <a:t>Open</a:t>
            </a:r>
            <a:r>
              <a:rPr lang="en-US" b="0" dirty="0"/>
              <a:t> – Ingest data from anywhere and develop across platforms with support for popular protocols, including AMQP, HTTPS, and Apache Kafka.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AEB8-CA57-4676-8D8E-6E2EBBFCE9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5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F9B8-E815-5E0E-A955-1F9335BA6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2D0EC-991B-D679-37F5-9543C7FE7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0354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203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3BEE-392B-F5C8-28FB-11AD593E2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E8DE7-F840-ED2E-6749-8F863E8C4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6959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182BA-D9D1-17AB-2551-FF32F40A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8C92D-C6E8-2B6E-5014-7BC509B19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132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7AC1-2FCB-16C3-342D-15528CD7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B84B-DB5F-1B7F-1A62-AFC9BA734D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9CC94-364B-64C0-BEB5-AA1C63BD8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7879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11DB-40EE-C995-C734-46DF7EE1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D53A2-78CA-4367-06F5-E1D709D2B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97E2A-B9A7-FEF9-E4E4-62D5ADB2B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9CFC17-3925-6DC0-B892-2C0304573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D4199-52D5-9CD0-4D90-6A8B19E1F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391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74B0-9369-C252-3E6F-6B27E4C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84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84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1029-FD99-24CE-3B03-9E342D5F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20AA-896D-B55C-BC55-C171CCE41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343652-8D4D-A37A-D94F-431F2C013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665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DAC44-EFCA-DEA9-A788-0125C0B4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C9D819-4010-FC37-218B-05BE43A28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4ABE2-02CB-DAE5-AF83-E68C4F750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956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CA2E78-0E59-73B5-3946-DD52F5A53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D4B69-D7FB-270F-439C-BFFA1C392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150E6-F2E3-99BA-FE35-2C8983147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91595"/>
            <a:ext cx="5029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File New: Build a Event-Driven Architected Microservice from Scratch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D07DB-2693-5B0E-A574-778EB1A00B0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6" y="6501793"/>
            <a:ext cx="970684" cy="254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790156-E5E3-C8EC-2AD5-823AE1B9CC4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910" y="6484405"/>
            <a:ext cx="1103096" cy="28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61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399FF"/>
          </a:solidFill>
          <a:latin typeface="Kamerik205 8" panose="020B08030306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2E837D-AE61-637F-1B08-14BD1258B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C4AEE-C220-EEDF-45D6-4A0E557A5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04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1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C2185E-5815-0425-F9DC-F2BC2FB2E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231" y="5022008"/>
            <a:ext cx="2685684" cy="168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51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28C5-D231-8415-EA94-0452B71B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– Resident Move-In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90001-9C36-8B70-39B7-B63BB1365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User Story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As a community manager, I want to move in a prospective resident so they receive the benefits of being a resident.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Acceptance Criteria</a:t>
            </a:r>
            <a:endParaRPr lang="en-US" dirty="0"/>
          </a:p>
          <a:p>
            <a:r>
              <a:rPr lang="en-US" dirty="0"/>
              <a:t>Resident record created in Resident Manager.</a:t>
            </a:r>
          </a:p>
          <a:p>
            <a:r>
              <a:rPr lang="en-US" dirty="0"/>
              <a:t>Lease record is created in Lease Manager and payment activities start.</a:t>
            </a:r>
          </a:p>
          <a:p>
            <a:r>
              <a:rPr lang="en-US" dirty="0"/>
              <a:t>Resident initialized in Care Manager and care activities start.</a:t>
            </a:r>
          </a:p>
          <a:p>
            <a:r>
              <a:rPr lang="en-US" dirty="0"/>
              <a:t>Appropriate property records are updated to reflect the move-in.</a:t>
            </a:r>
          </a:p>
          <a:p>
            <a:r>
              <a:rPr lang="en-US" dirty="0"/>
              <a:t>Handle the ability for future actions upon a user move-in.</a:t>
            </a:r>
          </a:p>
        </p:txBody>
      </p:sp>
    </p:spTree>
    <p:extLst>
      <p:ext uri="{BB962C8B-B14F-4D97-AF65-F5344CB8AC3E}">
        <p14:creationId xmlns:p14="http://schemas.microsoft.com/office/powerpoint/2010/main" val="252666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F8F3A-5EE6-CFCD-F3E3-F0B3FD89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DC1167-FEE3-230C-C066-7818A175B1EE}"/>
              </a:ext>
            </a:extLst>
          </p:cNvPr>
          <p:cNvCxnSpPr>
            <a:cxnSpLocks/>
          </p:cNvCxnSpPr>
          <p:nvPr/>
        </p:nvCxnSpPr>
        <p:spPr>
          <a:xfrm>
            <a:off x="1962150" y="2022824"/>
            <a:ext cx="3222246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D56B68-F804-38C8-5BF1-191F8A4CF6CE}"/>
              </a:ext>
            </a:extLst>
          </p:cNvPr>
          <p:cNvCxnSpPr>
            <a:cxnSpLocks/>
          </p:cNvCxnSpPr>
          <p:nvPr/>
        </p:nvCxnSpPr>
        <p:spPr>
          <a:xfrm>
            <a:off x="7172587" y="2022824"/>
            <a:ext cx="3352538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1DFD9F-1D3A-F578-97C0-EEA6090F9D70}"/>
              </a:ext>
            </a:extLst>
          </p:cNvPr>
          <p:cNvCxnSpPr>
            <a:cxnSpLocks/>
          </p:cNvCxnSpPr>
          <p:nvPr/>
        </p:nvCxnSpPr>
        <p:spPr>
          <a:xfrm>
            <a:off x="1895475" y="4219750"/>
            <a:ext cx="8629650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59EC62C-D735-CBC4-27EC-864CD1CFE71B}"/>
              </a:ext>
            </a:extLst>
          </p:cNvPr>
          <p:cNvSpPr txBox="1"/>
          <p:nvPr/>
        </p:nvSpPr>
        <p:spPr>
          <a:xfrm>
            <a:off x="5154193" y="4279998"/>
            <a:ext cx="1875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- </a:t>
            </a:r>
            <a:r>
              <a:rPr lang="en-US" sz="2400" b="1" dirty="0">
                <a:latin typeface="+mj-lt"/>
              </a:rPr>
              <a:t>Wikipedia</a:t>
            </a:r>
            <a:r>
              <a:rPr lang="en-US" sz="3600" b="1" dirty="0">
                <a:latin typeface="+mj-lt"/>
              </a:rPr>
              <a:t>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CB07-2C09-89E2-14CE-D486D4C3FA4A}"/>
              </a:ext>
            </a:extLst>
          </p:cNvPr>
          <p:cNvSpPr txBox="1"/>
          <p:nvPr/>
        </p:nvSpPr>
        <p:spPr>
          <a:xfrm>
            <a:off x="2228849" y="2278237"/>
            <a:ext cx="78105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 software architecture pattern promoting the production, detection, consumption of, and reaction to </a:t>
            </a:r>
            <a:r>
              <a:rPr lang="en-US" sz="3600" b="1" dirty="0">
                <a:solidFill>
                  <a:srgbClr val="FF0000"/>
                </a:solidFill>
              </a:rPr>
              <a:t>events</a:t>
            </a:r>
            <a:r>
              <a:rPr lang="en-US" sz="3600" dirty="0"/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51D3A0-3382-26CC-180C-49E79C366FAC}"/>
              </a:ext>
            </a:extLst>
          </p:cNvPr>
          <p:cNvGrpSpPr/>
          <p:nvPr/>
        </p:nvGrpSpPr>
        <p:grpSpPr>
          <a:xfrm>
            <a:off x="5852708" y="1823952"/>
            <a:ext cx="478806" cy="397744"/>
            <a:chOff x="11710893" y="3597504"/>
            <a:chExt cx="965388" cy="77168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A841344-9F50-6CC4-E21F-4F46A8EC1A63}"/>
                </a:ext>
              </a:extLst>
            </p:cNvPr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C5B9A2-4B35-6752-E1CF-6347ABB54209}"/>
                </a:ext>
              </a:extLst>
            </p:cNvPr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72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D9362-7898-0492-1684-7609A88B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A9B1B72-A6CA-7516-607F-1AA6CB3DE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210" y="1558925"/>
            <a:ext cx="6787580" cy="42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8EBD-81FA-E235-E060-7B67C8C46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862F3-C862-8743-4593-95B4D74A7E8B}"/>
              </a:ext>
            </a:extLst>
          </p:cNvPr>
          <p:cNvSpPr txBox="1"/>
          <p:nvPr/>
        </p:nvSpPr>
        <p:spPr>
          <a:xfrm>
            <a:off x="422210" y="1763887"/>
            <a:ext cx="113398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Event-driven architecture (EDA) is a design paradigm in which a software component executes in response to receiving one or more event notifications.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EDA is more loosely coupled than client/server paradigm because the component that sends the notification doesn’t know the identity of the receiving components at the time of compiling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2017EB-BDF2-BB82-BB20-8469E93DADC1}"/>
              </a:ext>
            </a:extLst>
          </p:cNvPr>
          <p:cNvCxnSpPr>
            <a:cxnSpLocks/>
          </p:cNvCxnSpPr>
          <p:nvPr/>
        </p:nvCxnSpPr>
        <p:spPr>
          <a:xfrm>
            <a:off x="486561" y="1508474"/>
            <a:ext cx="4697835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533C9A-FE56-175C-957D-5CC09873C44D}"/>
              </a:ext>
            </a:extLst>
          </p:cNvPr>
          <p:cNvCxnSpPr>
            <a:cxnSpLocks/>
          </p:cNvCxnSpPr>
          <p:nvPr/>
        </p:nvCxnSpPr>
        <p:spPr>
          <a:xfrm>
            <a:off x="7172587" y="1508474"/>
            <a:ext cx="4589426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3583E7-96B9-4993-B6FE-6574016D1C31}"/>
              </a:ext>
            </a:extLst>
          </p:cNvPr>
          <p:cNvCxnSpPr>
            <a:cxnSpLocks/>
          </p:cNvCxnSpPr>
          <p:nvPr/>
        </p:nvCxnSpPr>
        <p:spPr>
          <a:xfrm>
            <a:off x="422210" y="5438950"/>
            <a:ext cx="11339803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6BB6CB-812B-A6F2-240C-B2B8B377C7E8}"/>
              </a:ext>
            </a:extLst>
          </p:cNvPr>
          <p:cNvSpPr txBox="1"/>
          <p:nvPr/>
        </p:nvSpPr>
        <p:spPr>
          <a:xfrm>
            <a:off x="5334532" y="5499198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- </a:t>
            </a:r>
            <a:r>
              <a:rPr lang="en-US" sz="2400" b="1" dirty="0">
                <a:latin typeface="+mj-lt"/>
              </a:rPr>
              <a:t>Garner</a:t>
            </a:r>
            <a:r>
              <a:rPr lang="en-US" sz="3600" b="1" dirty="0">
                <a:latin typeface="+mj-lt"/>
              </a:rPr>
              <a:t> -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2F1D35F-F8C8-6070-D8FD-CAB3C014D01A}"/>
              </a:ext>
            </a:extLst>
          </p:cNvPr>
          <p:cNvGrpSpPr/>
          <p:nvPr/>
        </p:nvGrpSpPr>
        <p:grpSpPr>
          <a:xfrm>
            <a:off x="5852708" y="1309602"/>
            <a:ext cx="478806" cy="397744"/>
            <a:chOff x="11710893" y="3597504"/>
            <a:chExt cx="965388" cy="77168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5BC7960-E694-C228-A985-E5AC5E025800}"/>
                </a:ext>
              </a:extLst>
            </p:cNvPr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6CB29D4-8462-BDDB-E0D0-29BDECA4FADF}"/>
                </a:ext>
              </a:extLst>
            </p:cNvPr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965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FA4F-519E-2B66-2B6C-E8EB9899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FFFF0-0C60-27C7-EBC4-3FF4A091EC2D}"/>
              </a:ext>
            </a:extLst>
          </p:cNvPr>
          <p:cNvSpPr txBox="1"/>
          <p:nvPr/>
        </p:nvSpPr>
        <p:spPr>
          <a:xfrm>
            <a:off x="422210" y="1763887"/>
            <a:ext cx="113398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Event-driven architecture (EDA) is a design paradigm in which a software component executes in response to receiving one or more event notifications.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EDA is more loosely coupled than client/server paradigm because the </a:t>
            </a:r>
            <a:r>
              <a:rPr lang="en-US" sz="3200" b="1" dirty="0">
                <a:solidFill>
                  <a:srgbClr val="FF0000"/>
                </a:solidFill>
              </a:rPr>
              <a:t>component that sends the notification doesn’t know the identity of the receiving components </a:t>
            </a:r>
            <a:r>
              <a:rPr lang="en-US" sz="3200" dirty="0"/>
              <a:t>at the time of compiling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9CD978-05C9-91E2-2EF3-386BA3367BC0}"/>
              </a:ext>
            </a:extLst>
          </p:cNvPr>
          <p:cNvCxnSpPr>
            <a:cxnSpLocks/>
          </p:cNvCxnSpPr>
          <p:nvPr/>
        </p:nvCxnSpPr>
        <p:spPr>
          <a:xfrm>
            <a:off x="486561" y="1508474"/>
            <a:ext cx="4697835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1035A6-62AC-CD27-FB0B-6E143F4FC699}"/>
              </a:ext>
            </a:extLst>
          </p:cNvPr>
          <p:cNvCxnSpPr>
            <a:cxnSpLocks/>
          </p:cNvCxnSpPr>
          <p:nvPr/>
        </p:nvCxnSpPr>
        <p:spPr>
          <a:xfrm>
            <a:off x="7172587" y="1508474"/>
            <a:ext cx="4589426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006837-3B55-DD2B-C819-4C5CB2B32C12}"/>
              </a:ext>
            </a:extLst>
          </p:cNvPr>
          <p:cNvCxnSpPr>
            <a:cxnSpLocks/>
          </p:cNvCxnSpPr>
          <p:nvPr/>
        </p:nvCxnSpPr>
        <p:spPr>
          <a:xfrm>
            <a:off x="422210" y="5438950"/>
            <a:ext cx="11339803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9CBA0D-AA71-4D8F-D60B-B70B1F5BADE4}"/>
              </a:ext>
            </a:extLst>
          </p:cNvPr>
          <p:cNvSpPr txBox="1"/>
          <p:nvPr/>
        </p:nvSpPr>
        <p:spPr>
          <a:xfrm>
            <a:off x="5334532" y="5499198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- </a:t>
            </a:r>
            <a:r>
              <a:rPr lang="en-US" sz="2400" b="1" dirty="0">
                <a:latin typeface="+mj-lt"/>
              </a:rPr>
              <a:t>Garner</a:t>
            </a:r>
            <a:r>
              <a:rPr lang="en-US" sz="3600" b="1" dirty="0">
                <a:latin typeface="+mj-lt"/>
              </a:rPr>
              <a:t> -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42BDC1-AF2D-CD52-CB04-A794EFF88CB8}"/>
              </a:ext>
            </a:extLst>
          </p:cNvPr>
          <p:cNvGrpSpPr/>
          <p:nvPr/>
        </p:nvGrpSpPr>
        <p:grpSpPr>
          <a:xfrm>
            <a:off x="5852708" y="1309602"/>
            <a:ext cx="478806" cy="397744"/>
            <a:chOff x="11710893" y="3597504"/>
            <a:chExt cx="965388" cy="77168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8387F3-3793-7633-97B0-18BDAB2D693F}"/>
                </a:ext>
              </a:extLst>
            </p:cNvPr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A5875C-38CF-2E27-AD4A-4A21FEEE2601}"/>
                </a:ext>
              </a:extLst>
            </p:cNvPr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5240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FB22C-2006-E9D9-DCB2-6CF37BBF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88E75E-AFD1-F841-1ED8-DFAE68257F86}"/>
              </a:ext>
            </a:extLst>
          </p:cNvPr>
          <p:cNvSpPr/>
          <p:nvPr/>
        </p:nvSpPr>
        <p:spPr>
          <a:xfrm>
            <a:off x="460489" y="2988246"/>
            <a:ext cx="2545847" cy="881508"/>
          </a:xfrm>
          <a:prstGeom prst="roundRect">
            <a:avLst/>
          </a:prstGeom>
          <a:solidFill>
            <a:srgbClr val="E71F68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Event Producer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23A1C5-EAB2-66D1-1DBE-83D80DD07BDB}"/>
              </a:ext>
            </a:extLst>
          </p:cNvPr>
          <p:cNvSpPr/>
          <p:nvPr/>
        </p:nvSpPr>
        <p:spPr>
          <a:xfrm>
            <a:off x="4823076" y="2988246"/>
            <a:ext cx="2545847" cy="88150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Event Ingestion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9608BD-E5D9-AD01-1E78-EEA89F4F039C}"/>
              </a:ext>
            </a:extLst>
          </p:cNvPr>
          <p:cNvSpPr/>
          <p:nvPr/>
        </p:nvSpPr>
        <p:spPr>
          <a:xfrm>
            <a:off x="9185663" y="2988246"/>
            <a:ext cx="2545847" cy="881508"/>
          </a:xfrm>
          <a:prstGeom prst="roundRect">
            <a:avLst/>
          </a:prstGeom>
          <a:solidFill>
            <a:srgbClr val="82378A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Event Consumer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7B999F-6C5F-1F55-AB0F-9D83C38B1853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006336" y="3429000"/>
            <a:ext cx="1816740" cy="0"/>
          </a:xfrm>
          <a:prstGeom prst="straightConnector1">
            <a:avLst/>
          </a:prstGeom>
          <a:ln w="57150">
            <a:solidFill>
              <a:srgbClr val="F293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24A671-AA2A-F2E9-8A69-FD46E298EF31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7368923" y="3429000"/>
            <a:ext cx="1816740" cy="0"/>
          </a:xfrm>
          <a:prstGeom prst="straightConnector1">
            <a:avLst/>
          </a:prstGeom>
          <a:ln w="57150">
            <a:solidFill>
              <a:srgbClr val="F293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E6FD9D-5D7E-3650-C15A-4F67B6D0A63A}"/>
              </a:ext>
            </a:extLst>
          </p:cNvPr>
          <p:cNvSpPr/>
          <p:nvPr/>
        </p:nvSpPr>
        <p:spPr>
          <a:xfrm>
            <a:off x="9185662" y="1784413"/>
            <a:ext cx="2545847" cy="881508"/>
          </a:xfrm>
          <a:prstGeom prst="roundRect">
            <a:avLst/>
          </a:prstGeom>
          <a:solidFill>
            <a:srgbClr val="82378A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Event Consumer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26DC123-0ADD-FC1B-05A9-16B7ACF342AA}"/>
              </a:ext>
            </a:extLst>
          </p:cNvPr>
          <p:cNvSpPr/>
          <p:nvPr/>
        </p:nvSpPr>
        <p:spPr>
          <a:xfrm>
            <a:off x="9185662" y="4192079"/>
            <a:ext cx="2545847" cy="881508"/>
          </a:xfrm>
          <a:prstGeom prst="roundRect">
            <a:avLst/>
          </a:prstGeom>
          <a:solidFill>
            <a:srgbClr val="82378A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Event Consumer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E562B5-11C0-1ECA-F9AD-8F4D675931A0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7368923" y="2225167"/>
            <a:ext cx="1816739" cy="1203833"/>
          </a:xfrm>
          <a:prstGeom prst="straightConnector1">
            <a:avLst/>
          </a:prstGeom>
          <a:ln w="57150">
            <a:solidFill>
              <a:srgbClr val="F293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E3267E-74CB-13F7-A38A-CF90EBEB54B7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7368923" y="3429000"/>
            <a:ext cx="1816739" cy="1203833"/>
          </a:xfrm>
          <a:prstGeom prst="straightConnector1">
            <a:avLst/>
          </a:prstGeom>
          <a:ln w="57150">
            <a:solidFill>
              <a:srgbClr val="F293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5517AD-4C14-B8B3-C99E-322383D0D1DE}"/>
              </a:ext>
            </a:extLst>
          </p:cNvPr>
          <p:cNvSpPr/>
          <p:nvPr/>
        </p:nvSpPr>
        <p:spPr>
          <a:xfrm>
            <a:off x="460489" y="1784413"/>
            <a:ext cx="2545847" cy="881508"/>
          </a:xfrm>
          <a:prstGeom prst="roundRect">
            <a:avLst/>
          </a:prstGeom>
          <a:solidFill>
            <a:srgbClr val="E71F68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Event Producer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2AF612-A51C-49D9-788B-A5B00C19C1FD}"/>
              </a:ext>
            </a:extLst>
          </p:cNvPr>
          <p:cNvSpPr/>
          <p:nvPr/>
        </p:nvSpPr>
        <p:spPr>
          <a:xfrm>
            <a:off x="460489" y="4192079"/>
            <a:ext cx="2545847" cy="881508"/>
          </a:xfrm>
          <a:prstGeom prst="roundRect">
            <a:avLst/>
          </a:prstGeom>
          <a:solidFill>
            <a:srgbClr val="E71F68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Event Producer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E3ED24-3F2D-AE01-7625-2D826DD16470}"/>
              </a:ext>
            </a:extLst>
          </p:cNvPr>
          <p:cNvCxnSpPr>
            <a:stCxn id="12" idx="3"/>
          </p:cNvCxnSpPr>
          <p:nvPr/>
        </p:nvCxnSpPr>
        <p:spPr>
          <a:xfrm>
            <a:off x="3006336" y="2225167"/>
            <a:ext cx="1816740" cy="1024571"/>
          </a:xfrm>
          <a:prstGeom prst="straightConnector1">
            <a:avLst/>
          </a:prstGeom>
          <a:ln w="57150">
            <a:solidFill>
              <a:srgbClr val="F293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B079C3-6BFF-76CC-83E9-534C40266A06}"/>
              </a:ext>
            </a:extLst>
          </p:cNvPr>
          <p:cNvCxnSpPr>
            <a:stCxn id="13" idx="3"/>
          </p:cNvCxnSpPr>
          <p:nvPr/>
        </p:nvCxnSpPr>
        <p:spPr>
          <a:xfrm flipV="1">
            <a:off x="3006336" y="3677335"/>
            <a:ext cx="1816739" cy="955498"/>
          </a:xfrm>
          <a:prstGeom prst="straightConnector1">
            <a:avLst/>
          </a:prstGeom>
          <a:ln w="57150">
            <a:solidFill>
              <a:srgbClr val="F293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6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C3FB-A560-1235-125F-0AFD63E9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Northstar</a:t>
            </a:r>
            <a:r>
              <a:rPr lang="en-US" dirty="0"/>
              <a:t> Senior Living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73F9D9-A37D-7DA0-6DE7-0AAD96FA7B08}"/>
              </a:ext>
            </a:extLst>
          </p:cNvPr>
          <p:cNvSpPr/>
          <p:nvPr/>
        </p:nvSpPr>
        <p:spPr>
          <a:xfrm>
            <a:off x="77620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Property Manager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F18334-B5DC-D721-4E1B-327E7A0150BA}"/>
              </a:ext>
            </a:extLst>
          </p:cNvPr>
          <p:cNvSpPr/>
          <p:nvPr/>
        </p:nvSpPr>
        <p:spPr>
          <a:xfrm>
            <a:off x="366247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Resident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7EE48F-D180-5F1F-A476-7FC443350F28}"/>
              </a:ext>
            </a:extLst>
          </p:cNvPr>
          <p:cNvSpPr/>
          <p:nvPr/>
        </p:nvSpPr>
        <p:spPr>
          <a:xfrm>
            <a:off x="6548741" y="1608855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Care Manager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8CA345-A713-A0E3-5BA4-EDFE4C12E13E}"/>
              </a:ext>
            </a:extLst>
          </p:cNvPr>
          <p:cNvSpPr/>
          <p:nvPr/>
        </p:nvSpPr>
        <p:spPr>
          <a:xfrm>
            <a:off x="943501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Lease Manager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3BF0E6-AEC3-C855-2051-4F821F31F853}"/>
              </a:ext>
            </a:extLst>
          </p:cNvPr>
          <p:cNvSpPr/>
          <p:nvPr/>
        </p:nvSpPr>
        <p:spPr>
          <a:xfrm>
            <a:off x="1131662" y="2552317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1FE61-C74D-92F6-CDFE-4974A9670B3B}"/>
              </a:ext>
            </a:extLst>
          </p:cNvPr>
          <p:cNvSpPr/>
          <p:nvPr/>
        </p:nvSpPr>
        <p:spPr>
          <a:xfrm>
            <a:off x="4017932" y="2552316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9CCC1-58D4-9284-7EBC-AA5FE616E459}"/>
              </a:ext>
            </a:extLst>
          </p:cNvPr>
          <p:cNvSpPr/>
          <p:nvPr/>
        </p:nvSpPr>
        <p:spPr>
          <a:xfrm>
            <a:off x="6904202" y="2552315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95DD9A-1878-AC6A-4D31-F23298C77F79}"/>
              </a:ext>
            </a:extLst>
          </p:cNvPr>
          <p:cNvSpPr/>
          <p:nvPr/>
        </p:nvSpPr>
        <p:spPr>
          <a:xfrm>
            <a:off x="9790472" y="2552314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0570E8FA-BB91-5CC7-41B8-48DB307479AF}"/>
              </a:ext>
            </a:extLst>
          </p:cNvPr>
          <p:cNvSpPr/>
          <p:nvPr/>
        </p:nvSpPr>
        <p:spPr>
          <a:xfrm>
            <a:off x="111869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BE6F58DC-705F-86EA-DCBE-24DF1148373B}"/>
              </a:ext>
            </a:extLst>
          </p:cNvPr>
          <p:cNvSpPr/>
          <p:nvPr/>
        </p:nvSpPr>
        <p:spPr>
          <a:xfrm>
            <a:off x="401793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27422223-6512-1AB0-CE65-DBDA54D909E0}"/>
              </a:ext>
            </a:extLst>
          </p:cNvPr>
          <p:cNvSpPr/>
          <p:nvPr/>
        </p:nvSpPr>
        <p:spPr>
          <a:xfrm>
            <a:off x="691717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0196405F-C3A2-66E2-1200-C0B5BD2DD079}"/>
              </a:ext>
            </a:extLst>
          </p:cNvPr>
          <p:cNvSpPr/>
          <p:nvPr/>
        </p:nvSpPr>
        <p:spPr>
          <a:xfrm>
            <a:off x="981641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E12BEF55-DBF8-6354-3636-34F38FE9ABDF}"/>
              </a:ext>
            </a:extLst>
          </p:cNvPr>
          <p:cNvSpPr/>
          <p:nvPr/>
        </p:nvSpPr>
        <p:spPr>
          <a:xfrm>
            <a:off x="1122553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 API</a:t>
            </a:r>
          </a:p>
        </p:txBody>
      </p: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6645AF45-5145-3C9F-A47E-82FAE33F7075}"/>
              </a:ext>
            </a:extLst>
          </p:cNvPr>
          <p:cNvSpPr/>
          <p:nvPr/>
        </p:nvSpPr>
        <p:spPr>
          <a:xfrm>
            <a:off x="4012685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 API</a:t>
            </a:r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4A21A410-E802-2AE7-0061-599E65FD387C}"/>
              </a:ext>
            </a:extLst>
          </p:cNvPr>
          <p:cNvSpPr/>
          <p:nvPr/>
        </p:nvSpPr>
        <p:spPr>
          <a:xfrm>
            <a:off x="6902817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 API</a:t>
            </a:r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0580F62E-700E-B04F-EF2D-21BFE4F32F4C}"/>
              </a:ext>
            </a:extLst>
          </p:cNvPr>
          <p:cNvSpPr/>
          <p:nvPr/>
        </p:nvSpPr>
        <p:spPr>
          <a:xfrm>
            <a:off x="9792949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 API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61E115-C87B-27C0-9B33-8B4F7B04E663}"/>
              </a:ext>
            </a:extLst>
          </p:cNvPr>
          <p:cNvCxnSpPr>
            <a:cxnSpLocks/>
          </p:cNvCxnSpPr>
          <p:nvPr/>
        </p:nvCxnSpPr>
        <p:spPr>
          <a:xfrm>
            <a:off x="3153747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4DA58D-3778-64EE-1C8F-2A558C6C7CA6}"/>
              </a:ext>
            </a:extLst>
          </p:cNvPr>
          <p:cNvCxnSpPr>
            <a:cxnSpLocks/>
          </p:cNvCxnSpPr>
          <p:nvPr/>
        </p:nvCxnSpPr>
        <p:spPr>
          <a:xfrm>
            <a:off x="6096000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ABA66-628A-EEC5-51B9-1C7680A2269A}"/>
              </a:ext>
            </a:extLst>
          </p:cNvPr>
          <p:cNvCxnSpPr>
            <a:cxnSpLocks/>
          </p:cNvCxnSpPr>
          <p:nvPr/>
        </p:nvCxnSpPr>
        <p:spPr>
          <a:xfrm>
            <a:off x="9056914" y="1274117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ylinder 7">
            <a:extLst>
              <a:ext uri="{FF2B5EF4-FFF2-40B4-BE49-F238E27FC236}">
                <a16:creationId xmlns:a16="http://schemas.microsoft.com/office/drawing/2014/main" id="{38A471D8-C387-B6BD-0289-6715977D80F4}"/>
              </a:ext>
            </a:extLst>
          </p:cNvPr>
          <p:cNvSpPr/>
          <p:nvPr/>
        </p:nvSpPr>
        <p:spPr>
          <a:xfrm rot="5400000">
            <a:off x="5820100" y="1219999"/>
            <a:ext cx="527095" cy="9929911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/>
              <a:t>Event </a:t>
            </a:r>
            <a:r>
              <a:rPr lang="en-US" b="1" dirty="0" err="1"/>
              <a:t>Ingester</a:t>
            </a:r>
            <a:endParaRPr lang="en-US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4E6980-C836-6737-DF43-60918233501B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4650241" y="5310273"/>
            <a:ext cx="214836" cy="611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6BA88B-767F-D6B9-5F26-48A5BE547795}"/>
              </a:ext>
            </a:extLst>
          </p:cNvPr>
          <p:cNvCxnSpPr>
            <a:endCxn id="20" idx="1"/>
          </p:cNvCxnSpPr>
          <p:nvPr/>
        </p:nvCxnSpPr>
        <p:spPr>
          <a:xfrm flipH="1" flipV="1">
            <a:off x="1760109" y="5310273"/>
            <a:ext cx="232814" cy="611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0E9B45-39F2-13A0-7418-156EABAB379C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7204282" y="5310273"/>
            <a:ext cx="336091" cy="611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DEAB87-AB74-D83A-E409-9F1392891034}"/>
              </a:ext>
            </a:extLst>
          </p:cNvPr>
          <p:cNvCxnSpPr>
            <a:endCxn id="23" idx="1"/>
          </p:cNvCxnSpPr>
          <p:nvPr/>
        </p:nvCxnSpPr>
        <p:spPr>
          <a:xfrm flipV="1">
            <a:off x="9584300" y="5310273"/>
            <a:ext cx="846205" cy="611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21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095AA-6EED-8AF1-6135-87A5F790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Event Hubs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57A91-1F9E-73A6-A46A-62E2820B4F9B}"/>
              </a:ext>
            </a:extLst>
          </p:cNvPr>
          <p:cNvSpPr txBox="1"/>
          <p:nvPr/>
        </p:nvSpPr>
        <p:spPr>
          <a:xfrm>
            <a:off x="5335596" y="2609318"/>
            <a:ext cx="61685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Fully managed, real-time data ingestion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8EBED-9370-9DC3-22CC-90581474A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139" y="2242070"/>
            <a:ext cx="3485981" cy="33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1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F4345-F9DC-1FAE-6CF0-8704AAC5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Event Hubs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3DDEB7-58EC-859D-A887-BF089E0C7F34}"/>
              </a:ext>
            </a:extLst>
          </p:cNvPr>
          <p:cNvGrpSpPr/>
          <p:nvPr/>
        </p:nvGrpSpPr>
        <p:grpSpPr>
          <a:xfrm>
            <a:off x="6843962" y="1288624"/>
            <a:ext cx="4064000" cy="1099134"/>
            <a:chOff x="6843962" y="1288624"/>
            <a:chExt cx="4064000" cy="109913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82C8FC6-6F4B-AE0C-7B8E-C228A525F78D}"/>
                </a:ext>
              </a:extLst>
            </p:cNvPr>
            <p:cNvSpPr/>
            <p:nvPr/>
          </p:nvSpPr>
          <p:spPr>
            <a:xfrm>
              <a:off x="6843962" y="1288624"/>
              <a:ext cx="4064000" cy="109913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8E51D1-DF53-841F-F661-6ED64330C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123" y="1482635"/>
              <a:ext cx="723809" cy="71111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08927B-FECA-81D1-216F-007F61A47F50}"/>
                </a:ext>
              </a:extLst>
            </p:cNvPr>
            <p:cNvSpPr txBox="1"/>
            <p:nvPr/>
          </p:nvSpPr>
          <p:spPr>
            <a:xfrm>
              <a:off x="8113485" y="1422691"/>
              <a:ext cx="18710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78D4"/>
                  </a:solidFill>
                </a:rPr>
                <a:t>Simple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20A6B68-FFC2-5726-07ED-7675466D5F9C}"/>
              </a:ext>
            </a:extLst>
          </p:cNvPr>
          <p:cNvGrpSpPr/>
          <p:nvPr/>
        </p:nvGrpSpPr>
        <p:grpSpPr>
          <a:xfrm>
            <a:off x="6843962" y="2581769"/>
            <a:ext cx="4064000" cy="1099134"/>
            <a:chOff x="6843962" y="2581769"/>
            <a:chExt cx="4064000" cy="109913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E96BFE8-67F2-1BFE-7744-D005FC7E64B6}"/>
                </a:ext>
              </a:extLst>
            </p:cNvPr>
            <p:cNvSpPr/>
            <p:nvPr/>
          </p:nvSpPr>
          <p:spPr>
            <a:xfrm>
              <a:off x="6843962" y="2581769"/>
              <a:ext cx="4064000" cy="109913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808B8B-333B-95F7-5571-C14FD7E4A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67035" y="2775780"/>
              <a:ext cx="563984" cy="71111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2C64C3-B52C-055E-7AE0-BB50E2FEE88D}"/>
                </a:ext>
              </a:extLst>
            </p:cNvPr>
            <p:cNvSpPr txBox="1"/>
            <p:nvPr/>
          </p:nvSpPr>
          <p:spPr>
            <a:xfrm>
              <a:off x="8113485" y="2715836"/>
              <a:ext cx="1869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78D4"/>
                  </a:solidFill>
                </a:rPr>
                <a:t>Secure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FEEBEB-1FC4-3C61-C3ED-35226B59600C}"/>
              </a:ext>
            </a:extLst>
          </p:cNvPr>
          <p:cNvGrpSpPr/>
          <p:nvPr/>
        </p:nvGrpSpPr>
        <p:grpSpPr>
          <a:xfrm>
            <a:off x="6843962" y="3874914"/>
            <a:ext cx="4064000" cy="1099134"/>
            <a:chOff x="6843962" y="3874914"/>
            <a:chExt cx="4064000" cy="109913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C521774-39FF-2805-33D8-47A04962905F}"/>
                </a:ext>
              </a:extLst>
            </p:cNvPr>
            <p:cNvSpPr/>
            <p:nvPr/>
          </p:nvSpPr>
          <p:spPr>
            <a:xfrm>
              <a:off x="6843962" y="3874914"/>
              <a:ext cx="4064000" cy="109913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A4734D-EC27-88AA-9D65-6199588AB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87123" y="4070801"/>
              <a:ext cx="723809" cy="7073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8AF58E-51D0-1293-E79F-FBF9E490BF6D}"/>
                </a:ext>
              </a:extLst>
            </p:cNvPr>
            <p:cNvSpPr txBox="1"/>
            <p:nvPr/>
          </p:nvSpPr>
          <p:spPr>
            <a:xfrm>
              <a:off x="8113485" y="4008981"/>
              <a:ext cx="22233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78D4"/>
                  </a:solidFill>
                </a:rPr>
                <a:t>Scalable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082408-F1C9-3C7D-51D0-A18D218BAA46}"/>
              </a:ext>
            </a:extLst>
          </p:cNvPr>
          <p:cNvGrpSpPr/>
          <p:nvPr/>
        </p:nvGrpSpPr>
        <p:grpSpPr>
          <a:xfrm>
            <a:off x="6843962" y="5168059"/>
            <a:ext cx="4064000" cy="1099134"/>
            <a:chOff x="6843962" y="5168059"/>
            <a:chExt cx="4064000" cy="109913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D8435F4-44A9-B742-1805-1C0A6ACB7ABC}"/>
                </a:ext>
              </a:extLst>
            </p:cNvPr>
            <p:cNvSpPr/>
            <p:nvPr/>
          </p:nvSpPr>
          <p:spPr>
            <a:xfrm>
              <a:off x="6843962" y="5168059"/>
              <a:ext cx="4064000" cy="109913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FEC07D3-D38F-2B7E-D530-30B0C668C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32978" y="5362070"/>
              <a:ext cx="632099" cy="71111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5835C4-02D5-61CC-7F56-FE2DDC77E645}"/>
                </a:ext>
              </a:extLst>
            </p:cNvPr>
            <p:cNvSpPr txBox="1"/>
            <p:nvPr/>
          </p:nvSpPr>
          <p:spPr>
            <a:xfrm>
              <a:off x="8113485" y="5302126"/>
              <a:ext cx="15456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78D4"/>
                  </a:solidFill>
                </a:rPr>
                <a:t>Open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17D6742-15B6-06B4-9AA9-1E01716456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363" y="2349071"/>
            <a:ext cx="3485981" cy="33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E14FB09F-5745-ACE6-DA09-301FBB54B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8" y="402104"/>
            <a:ext cx="3463552" cy="51953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9D37793-3418-AC59-261F-8F2344790DC3}"/>
              </a:ext>
            </a:extLst>
          </p:cNvPr>
          <p:cNvGrpSpPr/>
          <p:nvPr/>
        </p:nvGrpSpPr>
        <p:grpSpPr>
          <a:xfrm>
            <a:off x="6289364" y="2535196"/>
            <a:ext cx="5545301" cy="937824"/>
            <a:chOff x="6289364" y="2535196"/>
            <a:chExt cx="5545301" cy="937824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09171025-3A5C-174E-AD82-C4620D1CAF19}"/>
                </a:ext>
              </a:extLst>
            </p:cNvPr>
            <p:cNvSpPr/>
            <p:nvPr/>
          </p:nvSpPr>
          <p:spPr>
            <a:xfrm>
              <a:off x="6289365" y="3159475"/>
              <a:ext cx="1287625" cy="313545"/>
            </a:xfrm>
            <a:prstGeom prst="round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PM API</a:t>
              </a:r>
            </a:p>
          </p:txBody>
        </p:sp>
        <p:sp>
          <p:nvSpPr>
            <p:cNvPr id="5" name="Rectangle: Diagonal Corners Rounded 4">
              <a:extLst>
                <a:ext uri="{FF2B5EF4-FFF2-40B4-BE49-F238E27FC236}">
                  <a16:creationId xmlns:a16="http://schemas.microsoft.com/office/drawing/2014/main" id="{B07B0265-530F-D211-EDF4-3EF957635C59}"/>
                </a:ext>
              </a:extLst>
            </p:cNvPr>
            <p:cNvSpPr/>
            <p:nvPr/>
          </p:nvSpPr>
          <p:spPr>
            <a:xfrm>
              <a:off x="7708590" y="3159474"/>
              <a:ext cx="1287625" cy="313545"/>
            </a:xfrm>
            <a:prstGeom prst="round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RM API</a:t>
              </a:r>
            </a:p>
          </p:txBody>
        </p:sp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8228290B-F041-4D4D-30AB-06F31C3A3566}"/>
                </a:ext>
              </a:extLst>
            </p:cNvPr>
            <p:cNvSpPr/>
            <p:nvPr/>
          </p:nvSpPr>
          <p:spPr>
            <a:xfrm>
              <a:off x="9127815" y="3159473"/>
              <a:ext cx="1287625" cy="313545"/>
            </a:xfrm>
            <a:prstGeom prst="round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CM API</a:t>
              </a:r>
            </a:p>
          </p:txBody>
        </p:sp>
        <p:sp>
          <p:nvSpPr>
            <p:cNvPr id="7" name="Rectangle: Diagonal Corners Rounded 6">
              <a:extLst>
                <a:ext uri="{FF2B5EF4-FFF2-40B4-BE49-F238E27FC236}">
                  <a16:creationId xmlns:a16="http://schemas.microsoft.com/office/drawing/2014/main" id="{A15EF81E-BE68-E112-0B3A-3A5D2568F16C}"/>
                </a:ext>
              </a:extLst>
            </p:cNvPr>
            <p:cNvSpPr/>
            <p:nvPr/>
          </p:nvSpPr>
          <p:spPr>
            <a:xfrm>
              <a:off x="10547040" y="3159472"/>
              <a:ext cx="1287625" cy="313545"/>
            </a:xfrm>
            <a:prstGeom prst="round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LM API</a:t>
              </a:r>
            </a:p>
          </p:txBody>
        </p:sp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211B69F0-A88B-8EB8-DC6C-9E8AFFF82F44}"/>
                </a:ext>
              </a:extLst>
            </p:cNvPr>
            <p:cNvSpPr/>
            <p:nvPr/>
          </p:nvSpPr>
          <p:spPr>
            <a:xfrm>
              <a:off x="6289364" y="2535196"/>
              <a:ext cx="1287625" cy="45720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PM</a:t>
              </a:r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1AED186-7C4E-B477-1D93-622EA6B868D0}"/>
                </a:ext>
              </a:extLst>
            </p:cNvPr>
            <p:cNvSpPr/>
            <p:nvPr/>
          </p:nvSpPr>
          <p:spPr>
            <a:xfrm>
              <a:off x="7708591" y="2559588"/>
              <a:ext cx="1287625" cy="45720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RM</a:t>
              </a:r>
            </a:p>
          </p:txBody>
        </p:sp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E31725CE-BC45-4A1B-7EE1-8D06F0263E0E}"/>
                </a:ext>
              </a:extLst>
            </p:cNvPr>
            <p:cNvSpPr/>
            <p:nvPr/>
          </p:nvSpPr>
          <p:spPr>
            <a:xfrm>
              <a:off x="9127818" y="2558110"/>
              <a:ext cx="1287625" cy="45720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CM</a:t>
              </a:r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946EF8A-D45B-7DD5-E4CB-AD5C1901050D}"/>
                </a:ext>
              </a:extLst>
            </p:cNvPr>
            <p:cNvSpPr/>
            <p:nvPr/>
          </p:nvSpPr>
          <p:spPr>
            <a:xfrm>
              <a:off x="10547040" y="2558110"/>
              <a:ext cx="1287625" cy="45720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LM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7C59B7-29AA-1210-16E7-CDBF10287A0D}"/>
                </a:ext>
              </a:extLst>
            </p:cNvPr>
            <p:cNvCxnSpPr>
              <a:stCxn id="4" idx="3"/>
              <a:endCxn id="8" idx="3"/>
            </p:cNvCxnSpPr>
            <p:nvPr/>
          </p:nvCxnSpPr>
          <p:spPr>
            <a:xfrm flipH="1" flipV="1">
              <a:off x="6933177" y="2992396"/>
              <a:ext cx="1" cy="16707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B5C1594-CC83-32F3-1DAF-0A8171CB5387}"/>
                </a:ext>
              </a:extLst>
            </p:cNvPr>
            <p:cNvCxnSpPr>
              <a:stCxn id="5" idx="3"/>
              <a:endCxn id="9" idx="3"/>
            </p:cNvCxnSpPr>
            <p:nvPr/>
          </p:nvCxnSpPr>
          <p:spPr>
            <a:xfrm flipV="1">
              <a:off x="8352403" y="3016788"/>
              <a:ext cx="1" cy="14268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64DAB2-5056-E0C0-16C1-F985094106E1}"/>
                </a:ext>
              </a:extLst>
            </p:cNvPr>
            <p:cNvCxnSpPr>
              <a:stCxn id="6" idx="3"/>
              <a:endCxn id="10" idx="3"/>
            </p:cNvCxnSpPr>
            <p:nvPr/>
          </p:nvCxnSpPr>
          <p:spPr>
            <a:xfrm flipV="1">
              <a:off x="9771628" y="3015310"/>
              <a:ext cx="3" cy="14416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638707C-998F-7FDA-4360-9D9369F89F6E}"/>
                </a:ext>
              </a:extLst>
            </p:cNvPr>
            <p:cNvCxnSpPr>
              <a:stCxn id="7" idx="3"/>
              <a:endCxn id="11" idx="3"/>
            </p:cNvCxnSpPr>
            <p:nvPr/>
          </p:nvCxnSpPr>
          <p:spPr>
            <a:xfrm flipV="1">
              <a:off x="11190853" y="3015310"/>
              <a:ext cx="0" cy="14416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836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6F81-EBBE-1D99-660C-D6FA243C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Chad Green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3D8D5-5A9D-456C-9930-A0B63D42F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019" y="894645"/>
            <a:ext cx="3632677" cy="484569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33DB10-8581-9D80-E5E4-A2FE08B4CFAC}"/>
              </a:ext>
            </a:extLst>
          </p:cNvPr>
          <p:cNvSpPr txBox="1">
            <a:spLocks/>
          </p:cNvSpPr>
          <p:nvPr/>
        </p:nvSpPr>
        <p:spPr>
          <a:xfrm>
            <a:off x="790988" y="1630940"/>
            <a:ext cx="6177967" cy="35961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chadgreen@chadgreen.com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TaleLearnCode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ChadGreen.com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ChadGreen</a:t>
            </a:r>
            <a:r>
              <a:rPr lang="en-US" sz="4000" dirty="0">
                <a:solidFill>
                  <a:schemeClr val="tx1"/>
                </a:solidFill>
              </a:rPr>
              <a:t> &amp; TaleLearnCode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ChadwickEGreen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9DE70-547D-741D-BACA-401932610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" y="1741777"/>
            <a:ext cx="489978" cy="450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5D449-8013-5AE0-0729-412CC3465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2427851"/>
            <a:ext cx="480742" cy="480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FB6BE-51C5-07B7-FAC4-C953308C4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3004127"/>
            <a:ext cx="489978" cy="48997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71FC3-DC06-E487-925F-F2A9B773A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3720460"/>
            <a:ext cx="480742" cy="480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800B87-309A-83FF-9008-3D35915770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4" y="4358580"/>
            <a:ext cx="445655" cy="445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8BDFC2-9243-E130-5B3C-5C5F50AB6B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23" t="18049" r="15860" b="16707"/>
          <a:stretch/>
        </p:blipFill>
        <p:spPr>
          <a:xfrm>
            <a:off x="5335751" y="4994633"/>
            <a:ext cx="1520497" cy="149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93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61509C58-D87C-A414-9D62-7097C9A77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8" y="402104"/>
            <a:ext cx="3463552" cy="5195329"/>
          </a:xfrm>
          <a:prstGeom prst="rect">
            <a:avLst/>
          </a:prstGeom>
        </p:spPr>
      </p:pic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AAD192A8-B009-2478-23D8-99613EEFC16E}"/>
              </a:ext>
            </a:extLst>
          </p:cNvPr>
          <p:cNvSpPr/>
          <p:nvPr/>
        </p:nvSpPr>
        <p:spPr>
          <a:xfrm rot="5400000">
            <a:off x="8153687" y="779959"/>
            <a:ext cx="1287625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 API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4B09C871-3393-5355-3D5D-AB2A5D868875}"/>
              </a:ext>
            </a:extLst>
          </p:cNvPr>
          <p:cNvSpPr/>
          <p:nvPr/>
        </p:nvSpPr>
        <p:spPr>
          <a:xfrm rot="5400000">
            <a:off x="8153688" y="2199184"/>
            <a:ext cx="1287625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 API</a:t>
            </a: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2188F425-5B85-9AD3-6BDD-33CE566B20A0}"/>
              </a:ext>
            </a:extLst>
          </p:cNvPr>
          <p:cNvSpPr/>
          <p:nvPr/>
        </p:nvSpPr>
        <p:spPr>
          <a:xfrm rot="5400000">
            <a:off x="8153689" y="3618409"/>
            <a:ext cx="1287625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 API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3E005D05-44B4-5592-F675-1716A93BDB4C}"/>
              </a:ext>
            </a:extLst>
          </p:cNvPr>
          <p:cNvSpPr/>
          <p:nvPr/>
        </p:nvSpPr>
        <p:spPr>
          <a:xfrm rot="5400000">
            <a:off x="8153690" y="5037634"/>
            <a:ext cx="1287625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 API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4A00C420-19EF-4BDA-AE3C-F9B52F5D2E6B}"/>
              </a:ext>
            </a:extLst>
          </p:cNvPr>
          <p:cNvSpPr/>
          <p:nvPr/>
        </p:nvSpPr>
        <p:spPr>
          <a:xfrm rot="5400000">
            <a:off x="8706138" y="708131"/>
            <a:ext cx="1287625" cy="457200"/>
          </a:xfrm>
          <a:prstGeom prst="can">
            <a:avLst/>
          </a:prstGeom>
          <a:solidFill>
            <a:srgbClr val="F293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9FBF6F0D-B90F-F3E2-5975-6B6B4FF88B7D}"/>
              </a:ext>
            </a:extLst>
          </p:cNvPr>
          <p:cNvSpPr/>
          <p:nvPr/>
        </p:nvSpPr>
        <p:spPr>
          <a:xfrm rot="5400000">
            <a:off x="8681746" y="2127358"/>
            <a:ext cx="1287625" cy="457200"/>
          </a:xfrm>
          <a:prstGeom prst="can">
            <a:avLst/>
          </a:prstGeom>
          <a:solidFill>
            <a:srgbClr val="F293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0FFA02FD-6DBF-BA43-8456-4F239EA206B7}"/>
              </a:ext>
            </a:extLst>
          </p:cNvPr>
          <p:cNvSpPr/>
          <p:nvPr/>
        </p:nvSpPr>
        <p:spPr>
          <a:xfrm rot="5400000">
            <a:off x="8657354" y="3546585"/>
            <a:ext cx="1287625" cy="457200"/>
          </a:xfrm>
          <a:prstGeom prst="can">
            <a:avLst/>
          </a:prstGeom>
          <a:solidFill>
            <a:srgbClr val="F293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038A3C3-D7DE-80EE-2BE3-43BA7252E602}"/>
              </a:ext>
            </a:extLst>
          </p:cNvPr>
          <p:cNvSpPr/>
          <p:nvPr/>
        </p:nvSpPr>
        <p:spPr>
          <a:xfrm rot="5400000">
            <a:off x="8632962" y="4965812"/>
            <a:ext cx="1287625" cy="457200"/>
          </a:xfrm>
          <a:prstGeom prst="can">
            <a:avLst/>
          </a:prstGeom>
          <a:solidFill>
            <a:srgbClr val="F293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B707B-9F9A-BE2B-F926-0D2F90FCA840}"/>
              </a:ext>
            </a:extLst>
          </p:cNvPr>
          <p:cNvGrpSpPr/>
          <p:nvPr/>
        </p:nvGrpSpPr>
        <p:grpSpPr>
          <a:xfrm>
            <a:off x="4055222" y="2212451"/>
            <a:ext cx="1234953" cy="1562730"/>
            <a:chOff x="4229799" y="2827538"/>
            <a:chExt cx="1234953" cy="156273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0C73FD8-D0B8-C8F8-5D6C-5479A92B9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2390" y="2827538"/>
              <a:ext cx="1193398" cy="11933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7928CA-5B89-4131-BA90-2381A8C05E8B}"/>
                </a:ext>
              </a:extLst>
            </p:cNvPr>
            <p:cNvSpPr txBox="1"/>
            <p:nvPr/>
          </p:nvSpPr>
          <p:spPr>
            <a:xfrm>
              <a:off x="4229799" y="4020936"/>
              <a:ext cx="123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 Hubs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F60DBA-F5D7-D4F7-8CC9-0967AF6B79D3}"/>
              </a:ext>
            </a:extLst>
          </p:cNvPr>
          <p:cNvGrpSpPr/>
          <p:nvPr/>
        </p:nvGrpSpPr>
        <p:grpSpPr>
          <a:xfrm>
            <a:off x="6640703" y="449256"/>
            <a:ext cx="1298497" cy="974949"/>
            <a:chOff x="6640703" y="449256"/>
            <a:chExt cx="1298497" cy="974949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C9F82B3-0DFF-27C9-FA0F-7EF932CB8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6722" y="449256"/>
              <a:ext cx="605617" cy="6056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36DDE2-468C-5760-C8A8-F41DEB17B37F}"/>
                </a:ext>
              </a:extLst>
            </p:cNvPr>
            <p:cNvSpPr txBox="1"/>
            <p:nvPr/>
          </p:nvSpPr>
          <p:spPr>
            <a:xfrm>
              <a:off x="6640703" y="1054873"/>
              <a:ext cx="12984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PM Listener</a:t>
              </a:r>
            </a:p>
          </p:txBody>
        </p:sp>
        <p:pic>
          <p:nvPicPr>
            <p:cNvPr id="17" name="Picture 2" descr="Event Hubs - Connectors | Microsoft Docs">
              <a:extLst>
                <a:ext uri="{FF2B5EF4-FFF2-40B4-BE49-F238E27FC236}">
                  <a16:creationId xmlns:a16="http://schemas.microsoft.com/office/drawing/2014/main" id="{EB273D94-A77F-EE27-31D2-04A4A4309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568" y="855835"/>
              <a:ext cx="156307" cy="161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9C28BE-CFC3-54DB-F64F-EBAB752CA8CE}"/>
              </a:ext>
            </a:extLst>
          </p:cNvPr>
          <p:cNvGrpSpPr/>
          <p:nvPr/>
        </p:nvGrpSpPr>
        <p:grpSpPr>
          <a:xfrm>
            <a:off x="6630281" y="4706931"/>
            <a:ext cx="1277657" cy="974949"/>
            <a:chOff x="6640703" y="449256"/>
            <a:chExt cx="1277657" cy="974949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5117D244-15D1-CF68-2D8B-E09659ED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6722" y="449256"/>
              <a:ext cx="605617" cy="60561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70AFCE-0E3E-4E61-DF11-B4E5171075A9}"/>
                </a:ext>
              </a:extLst>
            </p:cNvPr>
            <p:cNvSpPr txBox="1"/>
            <p:nvPr/>
          </p:nvSpPr>
          <p:spPr>
            <a:xfrm>
              <a:off x="6640703" y="1054873"/>
              <a:ext cx="1277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LM Listener</a:t>
              </a:r>
            </a:p>
          </p:txBody>
        </p:sp>
        <p:pic>
          <p:nvPicPr>
            <p:cNvPr id="21" name="Picture 2" descr="Event Hubs - Connectors | Microsoft Docs">
              <a:extLst>
                <a:ext uri="{FF2B5EF4-FFF2-40B4-BE49-F238E27FC236}">
                  <a16:creationId xmlns:a16="http://schemas.microsoft.com/office/drawing/2014/main" id="{F53478C3-511E-A31E-F578-6B6700290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568" y="855835"/>
              <a:ext cx="156307" cy="161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DF104A-BC28-BBDB-2AC3-19F37AA1283A}"/>
              </a:ext>
            </a:extLst>
          </p:cNvPr>
          <p:cNvGrpSpPr/>
          <p:nvPr/>
        </p:nvGrpSpPr>
        <p:grpSpPr>
          <a:xfrm>
            <a:off x="6640703" y="3287706"/>
            <a:ext cx="1303306" cy="974949"/>
            <a:chOff x="6640703" y="449256"/>
            <a:chExt cx="1303306" cy="974949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D1AEBF7-3061-84D9-9EE1-97A4B38F0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6722" y="449256"/>
              <a:ext cx="605617" cy="60561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17BBAD-A578-B70C-13F9-A992E3F8551A}"/>
                </a:ext>
              </a:extLst>
            </p:cNvPr>
            <p:cNvSpPr txBox="1"/>
            <p:nvPr/>
          </p:nvSpPr>
          <p:spPr>
            <a:xfrm>
              <a:off x="6640703" y="1054873"/>
              <a:ext cx="1303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 Listener</a:t>
              </a:r>
            </a:p>
          </p:txBody>
        </p:sp>
        <p:pic>
          <p:nvPicPr>
            <p:cNvPr id="25" name="Picture 2" descr="Event Hubs - Connectors | Microsoft Docs">
              <a:extLst>
                <a:ext uri="{FF2B5EF4-FFF2-40B4-BE49-F238E27FC236}">
                  <a16:creationId xmlns:a16="http://schemas.microsoft.com/office/drawing/2014/main" id="{A8A87710-994F-0E83-63B6-1799458BB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568" y="855835"/>
              <a:ext cx="156307" cy="161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9839BD-5E2F-0680-0A83-3E5532D125F3}"/>
              </a:ext>
            </a:extLst>
          </p:cNvPr>
          <p:cNvCxnSpPr>
            <a:stCxn id="4" idx="1"/>
            <a:endCxn id="12" idx="3"/>
          </p:cNvCxnSpPr>
          <p:nvPr/>
        </p:nvCxnSpPr>
        <p:spPr>
          <a:xfrm flipH="1">
            <a:off x="5261211" y="2355957"/>
            <a:ext cx="3379517" cy="453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337C30F-0047-2594-0D98-C69BFDF7D632}"/>
              </a:ext>
            </a:extLst>
          </p:cNvPr>
          <p:cNvCxnSpPr>
            <a:stCxn id="12" idx="0"/>
            <a:endCxn id="16" idx="1"/>
          </p:cNvCxnSpPr>
          <p:nvPr/>
        </p:nvCxnSpPr>
        <p:spPr>
          <a:xfrm flipV="1">
            <a:off x="4664512" y="1239539"/>
            <a:ext cx="1976191" cy="97291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179630-B8E4-1A14-127C-5E82DEB276A3}"/>
              </a:ext>
            </a:extLst>
          </p:cNvPr>
          <p:cNvCxnSpPr>
            <a:cxnSpLocks/>
          </p:cNvCxnSpPr>
          <p:nvPr/>
        </p:nvCxnSpPr>
        <p:spPr>
          <a:xfrm>
            <a:off x="5261211" y="3287706"/>
            <a:ext cx="1608393" cy="3780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5454EF-362F-F690-9E7F-C069C111B25D}"/>
              </a:ext>
            </a:extLst>
          </p:cNvPr>
          <p:cNvCxnSpPr>
            <a:cxnSpLocks/>
          </p:cNvCxnSpPr>
          <p:nvPr/>
        </p:nvCxnSpPr>
        <p:spPr>
          <a:xfrm>
            <a:off x="5172635" y="3287706"/>
            <a:ext cx="1632034" cy="178855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827F82-77B2-79EB-4859-354405A8AA1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7655859" y="779929"/>
            <a:ext cx="984868" cy="15680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7C4ADE-0ADD-202B-5ED7-87B7C86DD31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655859" y="3594847"/>
            <a:ext cx="984870" cy="18033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A950BD-2BD6-409E-06B7-F491BE0619B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620000" y="5019675"/>
            <a:ext cx="1020730" cy="17473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818815-C78C-D199-1CB7-B5B85FE07117}"/>
              </a:ext>
            </a:extLst>
          </p:cNvPr>
          <p:cNvSpPr/>
          <p:nvPr/>
        </p:nvSpPr>
        <p:spPr>
          <a:xfrm rot="5400000">
            <a:off x="8706138" y="708132"/>
            <a:ext cx="1287625" cy="45720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28EBB8EC-E4C7-3399-0B24-CC3A33BE8EF3}"/>
              </a:ext>
            </a:extLst>
          </p:cNvPr>
          <p:cNvSpPr/>
          <p:nvPr/>
        </p:nvSpPr>
        <p:spPr>
          <a:xfrm rot="5400000">
            <a:off x="8681746" y="2127359"/>
            <a:ext cx="1287625" cy="45720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F9F93EF7-460E-4699-22F8-BC1CE8F50976}"/>
              </a:ext>
            </a:extLst>
          </p:cNvPr>
          <p:cNvSpPr/>
          <p:nvPr/>
        </p:nvSpPr>
        <p:spPr>
          <a:xfrm rot="5400000">
            <a:off x="8657354" y="3546586"/>
            <a:ext cx="1287625" cy="45720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5E3F1F30-FBF5-1123-F696-80AC5EFDCDF7}"/>
              </a:ext>
            </a:extLst>
          </p:cNvPr>
          <p:cNvSpPr/>
          <p:nvPr/>
        </p:nvSpPr>
        <p:spPr>
          <a:xfrm rot="5400000">
            <a:off x="8632962" y="4965813"/>
            <a:ext cx="1287625" cy="45720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5EAE975-E8AC-12E4-EA91-F3BB713DCBBE}"/>
              </a:ext>
            </a:extLst>
          </p:cNvPr>
          <p:cNvCxnSpPr>
            <a:stCxn id="3" idx="3"/>
            <a:endCxn id="33" idx="3"/>
          </p:cNvCxnSpPr>
          <p:nvPr/>
        </p:nvCxnSpPr>
        <p:spPr>
          <a:xfrm>
            <a:off x="8954272" y="936732"/>
            <a:ext cx="167079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CDEA9A-29C4-CE3F-7BE2-68B976701FAF}"/>
              </a:ext>
            </a:extLst>
          </p:cNvPr>
          <p:cNvCxnSpPr>
            <a:stCxn id="4" idx="3"/>
            <a:endCxn id="34" idx="3"/>
          </p:cNvCxnSpPr>
          <p:nvPr/>
        </p:nvCxnSpPr>
        <p:spPr>
          <a:xfrm>
            <a:off x="8954273" y="2355957"/>
            <a:ext cx="142686" cy="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4F194C-30C6-B9EF-15F1-187D2F23B081}"/>
              </a:ext>
            </a:extLst>
          </p:cNvPr>
          <p:cNvCxnSpPr>
            <a:stCxn id="5" idx="3"/>
            <a:endCxn id="35" idx="3"/>
          </p:cNvCxnSpPr>
          <p:nvPr/>
        </p:nvCxnSpPr>
        <p:spPr>
          <a:xfrm>
            <a:off x="8954274" y="3775182"/>
            <a:ext cx="118293" cy="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62AD819-8AA6-9EB3-0719-945FAB587DC4}"/>
              </a:ext>
            </a:extLst>
          </p:cNvPr>
          <p:cNvCxnSpPr>
            <a:stCxn id="6" idx="3"/>
            <a:endCxn id="36" idx="3"/>
          </p:cNvCxnSpPr>
          <p:nvPr/>
        </p:nvCxnSpPr>
        <p:spPr>
          <a:xfrm>
            <a:off x="8954275" y="5194407"/>
            <a:ext cx="93900" cy="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01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33" grpId="0" animBg="1"/>
      <p:bldP spid="35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6F81-EBBE-1D99-660C-D6FA243C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3D8D5-5A9D-456C-9930-A0B63D42F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019" y="894645"/>
            <a:ext cx="3632677" cy="484569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33DB10-8581-9D80-E5E4-A2FE08B4CFAC}"/>
              </a:ext>
            </a:extLst>
          </p:cNvPr>
          <p:cNvSpPr txBox="1">
            <a:spLocks/>
          </p:cNvSpPr>
          <p:nvPr/>
        </p:nvSpPr>
        <p:spPr>
          <a:xfrm>
            <a:off x="790988" y="1630940"/>
            <a:ext cx="6177967" cy="35961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chadgreen@chadgreen.com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TaleLearnCode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ChadGreen.com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ChadGreen</a:t>
            </a:r>
            <a:r>
              <a:rPr lang="en-US" sz="4000" dirty="0">
                <a:solidFill>
                  <a:schemeClr val="tx1"/>
                </a:solidFill>
              </a:rPr>
              <a:t> &amp; TaleLearnCode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ChadwickEGreen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9DE70-547D-741D-BACA-401932610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" y="1741777"/>
            <a:ext cx="489978" cy="450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5D449-8013-5AE0-0729-412CC3465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2427851"/>
            <a:ext cx="480742" cy="480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FB6BE-51C5-07B7-FAC4-C953308C4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3004127"/>
            <a:ext cx="489978" cy="48997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71FC3-DC06-E487-925F-F2A9B773A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3720460"/>
            <a:ext cx="480742" cy="480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800B87-309A-83FF-9008-3D35915770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4" y="4358580"/>
            <a:ext cx="445655" cy="44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01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AA341E-6998-C585-D7B3-20355B226757}"/>
              </a:ext>
            </a:extLst>
          </p:cNvPr>
          <p:cNvSpPr/>
          <p:nvPr/>
        </p:nvSpPr>
        <p:spPr>
          <a:xfrm>
            <a:off x="1281637" y="1613118"/>
            <a:ext cx="9628726" cy="36317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Public Service</a:t>
            </a:r>
          </a:p>
          <a:p>
            <a:pPr algn="ctr"/>
            <a:r>
              <a:rPr lang="en-US" sz="11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Announcement</a:t>
            </a:r>
          </a:p>
        </p:txBody>
      </p:sp>
    </p:spTree>
    <p:extLst>
      <p:ext uri="{BB962C8B-B14F-4D97-AF65-F5344CB8AC3E}">
        <p14:creationId xmlns:p14="http://schemas.microsoft.com/office/powerpoint/2010/main" val="405991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AA341E-6998-C585-D7B3-20355B226757}"/>
              </a:ext>
            </a:extLst>
          </p:cNvPr>
          <p:cNvSpPr/>
          <p:nvPr/>
        </p:nvSpPr>
        <p:spPr>
          <a:xfrm>
            <a:off x="1281637" y="1613118"/>
            <a:ext cx="9628726" cy="36317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Public Service</a:t>
            </a:r>
          </a:p>
          <a:p>
            <a:pPr algn="ctr"/>
            <a:r>
              <a:rPr lang="en-US" sz="11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Announcement</a:t>
            </a:r>
          </a:p>
        </p:txBody>
      </p:sp>
      <p:pic>
        <p:nvPicPr>
          <p:cNvPr id="3" name="Picture 2" descr="A picture containing text, apple, fruit, handwriting&#10;&#10;Description automatically generated">
            <a:extLst>
              <a:ext uri="{FF2B5EF4-FFF2-40B4-BE49-F238E27FC236}">
                <a16:creationId xmlns:a16="http://schemas.microsoft.com/office/drawing/2014/main" id="{E4D547F8-80C0-D2B4-F63F-8570FC84C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454" y="189902"/>
            <a:ext cx="9380909" cy="621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6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926C69-EA9F-BDDF-E217-1B7F55350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025" y="656086"/>
            <a:ext cx="4278313" cy="2604190"/>
          </a:xfrm>
          <a:prstGeom prst="rect">
            <a:avLst/>
          </a:prstGeom>
        </p:spPr>
      </p:pic>
      <p:pic>
        <p:nvPicPr>
          <p:cNvPr id="12" name="Picture 11" descr="A picture containing outdoor, cloud, sky, building&#10;&#10;Description automatically generated">
            <a:extLst>
              <a:ext uri="{FF2B5EF4-FFF2-40B4-BE49-F238E27FC236}">
                <a16:creationId xmlns:a16="http://schemas.microsoft.com/office/drawing/2014/main" id="{FBDE16AD-C67C-F42E-CF7E-CC35EF08B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775" y="542925"/>
            <a:ext cx="2203450" cy="1444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B147A1-C66B-FB35-AA47-3C04F0CF2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02775" y="2095760"/>
            <a:ext cx="2203450" cy="1239318"/>
          </a:xfrm>
          <a:prstGeom prst="rect">
            <a:avLst/>
          </a:prstGeom>
        </p:spPr>
      </p:pic>
      <p:pic>
        <p:nvPicPr>
          <p:cNvPr id="6" name="Picture 5" descr="A picture containing person, clothing, indoor, office building&#10;&#10;Description automatically generated">
            <a:extLst>
              <a:ext uri="{FF2B5EF4-FFF2-40B4-BE49-F238E27FC236}">
                <a16:creationId xmlns:a16="http://schemas.microsoft.com/office/drawing/2014/main" id="{64642F59-32B4-53BC-FAFC-1E80B9F88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5" y="3444875"/>
            <a:ext cx="4344988" cy="2876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72E86E-BE51-9A2E-ACF8-DAE5F24B28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84928" y="3444875"/>
            <a:ext cx="2102644" cy="14017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A53F9D-DA7D-C52E-B307-75F27C10A4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3567" y="4914900"/>
            <a:ext cx="1925367" cy="1406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7CFA14D-B9A6-0D44-FD43-70832429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Listen to your body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B843097-8EC8-A154-4FFB-67D0D4B1C4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392407"/>
              </p:ext>
            </p:extLst>
          </p:nvPr>
        </p:nvGraphicFramePr>
        <p:xfrm>
          <a:off x="547687" y="706437"/>
          <a:ext cx="3867150" cy="547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8" imgW="5130000" imgH="7263360" progId="Photoshop.Image.22">
                  <p:embed/>
                </p:oleObj>
              </mc:Choice>
              <mc:Fallback>
                <p:oleObj name="Image" r:id="rId8" imgW="5130000" imgH="7263360" progId="Photoshop.Image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7687" y="706437"/>
                        <a:ext cx="3867150" cy="547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006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BA0A-20B3-A41C-963D-A899C93D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370" y="4249107"/>
            <a:ext cx="10191405" cy="11090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Listen to your body</a:t>
            </a:r>
          </a:p>
        </p:txBody>
      </p:sp>
      <p:pic>
        <p:nvPicPr>
          <p:cNvPr id="4" name="Picture 3" descr="People walking in an airport&#10;&#10;Description automatically generated with low confidence">
            <a:extLst>
              <a:ext uri="{FF2B5EF4-FFF2-40B4-BE49-F238E27FC236}">
                <a16:creationId xmlns:a16="http://schemas.microsoft.com/office/drawing/2014/main" id="{B419BFB2-0045-B954-320C-54CB9B6C7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r="15652" b="1"/>
          <a:stretch/>
        </p:blipFill>
        <p:spPr>
          <a:xfrm>
            <a:off x="198741" y="171720"/>
            <a:ext cx="5803323" cy="3905677"/>
          </a:xfrm>
          <a:prstGeom prst="rect">
            <a:avLst/>
          </a:prstGeom>
        </p:spPr>
      </p:pic>
      <p:pic>
        <p:nvPicPr>
          <p:cNvPr id="6" name="Picture 5" descr="A picture containing room, medical equipment, medical, scene&#10;&#10;Description automatically generated">
            <a:extLst>
              <a:ext uri="{FF2B5EF4-FFF2-40B4-BE49-F238E27FC236}">
                <a16:creationId xmlns:a16="http://schemas.microsoft.com/office/drawing/2014/main" id="{66B46844-FDBD-7739-24C2-612F7F4EFF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" b="-3"/>
          <a:stretch/>
        </p:blipFill>
        <p:spPr>
          <a:xfrm>
            <a:off x="6189934" y="156394"/>
            <a:ext cx="5803323" cy="392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3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C3FB-A560-1235-125F-0AFD63E9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Northstar</a:t>
            </a:r>
            <a:r>
              <a:rPr lang="en-US" dirty="0"/>
              <a:t> Senior Living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73F9D9-A37D-7DA0-6DE7-0AAD96FA7B08}"/>
              </a:ext>
            </a:extLst>
          </p:cNvPr>
          <p:cNvSpPr/>
          <p:nvPr/>
        </p:nvSpPr>
        <p:spPr>
          <a:xfrm>
            <a:off x="77620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Property Manager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F18334-B5DC-D721-4E1B-327E7A0150BA}"/>
              </a:ext>
            </a:extLst>
          </p:cNvPr>
          <p:cNvSpPr/>
          <p:nvPr/>
        </p:nvSpPr>
        <p:spPr>
          <a:xfrm>
            <a:off x="366247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Resident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7EE48F-D180-5F1F-A476-7FC443350F28}"/>
              </a:ext>
            </a:extLst>
          </p:cNvPr>
          <p:cNvSpPr/>
          <p:nvPr/>
        </p:nvSpPr>
        <p:spPr>
          <a:xfrm>
            <a:off x="6548741" y="1608855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Care Manager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8CA345-A713-A0E3-5BA4-EDFE4C12E13E}"/>
              </a:ext>
            </a:extLst>
          </p:cNvPr>
          <p:cNvSpPr/>
          <p:nvPr/>
        </p:nvSpPr>
        <p:spPr>
          <a:xfrm>
            <a:off x="943501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Lease Manager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3BF0E6-AEC3-C855-2051-4F821F31F853}"/>
              </a:ext>
            </a:extLst>
          </p:cNvPr>
          <p:cNvSpPr/>
          <p:nvPr/>
        </p:nvSpPr>
        <p:spPr>
          <a:xfrm>
            <a:off x="1131662" y="2552317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1FE61-C74D-92F6-CDFE-4974A9670B3B}"/>
              </a:ext>
            </a:extLst>
          </p:cNvPr>
          <p:cNvSpPr/>
          <p:nvPr/>
        </p:nvSpPr>
        <p:spPr>
          <a:xfrm>
            <a:off x="4017932" y="2552316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9CCC1-58D4-9284-7EBC-AA5FE616E459}"/>
              </a:ext>
            </a:extLst>
          </p:cNvPr>
          <p:cNvSpPr/>
          <p:nvPr/>
        </p:nvSpPr>
        <p:spPr>
          <a:xfrm>
            <a:off x="6904202" y="2552315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95DD9A-1878-AC6A-4D31-F23298C77F79}"/>
              </a:ext>
            </a:extLst>
          </p:cNvPr>
          <p:cNvSpPr/>
          <p:nvPr/>
        </p:nvSpPr>
        <p:spPr>
          <a:xfrm>
            <a:off x="9790472" y="2552314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0570E8FA-BB91-5CC7-41B8-48DB307479AF}"/>
              </a:ext>
            </a:extLst>
          </p:cNvPr>
          <p:cNvSpPr/>
          <p:nvPr/>
        </p:nvSpPr>
        <p:spPr>
          <a:xfrm>
            <a:off x="111869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BE6F58DC-705F-86EA-DCBE-24DF1148373B}"/>
              </a:ext>
            </a:extLst>
          </p:cNvPr>
          <p:cNvSpPr/>
          <p:nvPr/>
        </p:nvSpPr>
        <p:spPr>
          <a:xfrm>
            <a:off x="401793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27422223-6512-1AB0-CE65-DBDA54D909E0}"/>
              </a:ext>
            </a:extLst>
          </p:cNvPr>
          <p:cNvSpPr/>
          <p:nvPr/>
        </p:nvSpPr>
        <p:spPr>
          <a:xfrm>
            <a:off x="691717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0196405F-C3A2-66E2-1200-C0B5BD2DD079}"/>
              </a:ext>
            </a:extLst>
          </p:cNvPr>
          <p:cNvSpPr/>
          <p:nvPr/>
        </p:nvSpPr>
        <p:spPr>
          <a:xfrm>
            <a:off x="981641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E12BEF55-DBF8-6354-3636-34F38FE9ABDF}"/>
              </a:ext>
            </a:extLst>
          </p:cNvPr>
          <p:cNvSpPr/>
          <p:nvPr/>
        </p:nvSpPr>
        <p:spPr>
          <a:xfrm>
            <a:off x="1122553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 API</a:t>
            </a:r>
          </a:p>
        </p:txBody>
      </p: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6645AF45-5145-3C9F-A47E-82FAE33F7075}"/>
              </a:ext>
            </a:extLst>
          </p:cNvPr>
          <p:cNvSpPr/>
          <p:nvPr/>
        </p:nvSpPr>
        <p:spPr>
          <a:xfrm>
            <a:off x="4012685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 API</a:t>
            </a:r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4A21A410-E802-2AE7-0061-599E65FD387C}"/>
              </a:ext>
            </a:extLst>
          </p:cNvPr>
          <p:cNvSpPr/>
          <p:nvPr/>
        </p:nvSpPr>
        <p:spPr>
          <a:xfrm>
            <a:off x="6902817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 API</a:t>
            </a:r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0580F62E-700E-B04F-EF2D-21BFE4F32F4C}"/>
              </a:ext>
            </a:extLst>
          </p:cNvPr>
          <p:cNvSpPr/>
          <p:nvPr/>
        </p:nvSpPr>
        <p:spPr>
          <a:xfrm>
            <a:off x="9792949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 API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61E115-C87B-27C0-9B33-8B4F7B04E663}"/>
              </a:ext>
            </a:extLst>
          </p:cNvPr>
          <p:cNvCxnSpPr>
            <a:cxnSpLocks/>
          </p:cNvCxnSpPr>
          <p:nvPr/>
        </p:nvCxnSpPr>
        <p:spPr>
          <a:xfrm>
            <a:off x="3153747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4DA58D-3778-64EE-1C8F-2A558C6C7CA6}"/>
              </a:ext>
            </a:extLst>
          </p:cNvPr>
          <p:cNvCxnSpPr>
            <a:cxnSpLocks/>
          </p:cNvCxnSpPr>
          <p:nvPr/>
        </p:nvCxnSpPr>
        <p:spPr>
          <a:xfrm>
            <a:off x="6096000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ABA66-628A-EEC5-51B9-1C7680A2269A}"/>
              </a:ext>
            </a:extLst>
          </p:cNvPr>
          <p:cNvCxnSpPr>
            <a:cxnSpLocks/>
          </p:cNvCxnSpPr>
          <p:nvPr/>
        </p:nvCxnSpPr>
        <p:spPr>
          <a:xfrm>
            <a:off x="9056914" y="1274117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370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28C5-D231-8415-EA94-0452B71B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– Resident Move-In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90001-9C36-8B70-39B7-B63BB1365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/>
              <a:t>User Story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As a community manager, I want to move in a prospective resident so they receive the benefits of being a resident.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Acceptance Criteria</a:t>
            </a:r>
            <a:endParaRPr lang="en-US" dirty="0"/>
          </a:p>
          <a:p>
            <a:r>
              <a:rPr lang="en-US" dirty="0"/>
              <a:t>Resident record created in Resident Manager.</a:t>
            </a:r>
          </a:p>
          <a:p>
            <a:r>
              <a:rPr lang="en-US" dirty="0"/>
              <a:t>Lease record is created in Lease Manager and payment activities start.</a:t>
            </a:r>
          </a:p>
          <a:p>
            <a:r>
              <a:rPr lang="en-US" dirty="0"/>
              <a:t>Resident initialized in Care Manager and care activities start.</a:t>
            </a:r>
          </a:p>
          <a:p>
            <a:r>
              <a:rPr lang="en-US" dirty="0"/>
              <a:t>Appropriate property records are updated to reflect the move-in.</a:t>
            </a:r>
          </a:p>
        </p:txBody>
      </p:sp>
    </p:spTree>
    <p:extLst>
      <p:ext uri="{BB962C8B-B14F-4D97-AF65-F5344CB8AC3E}">
        <p14:creationId xmlns:p14="http://schemas.microsoft.com/office/powerpoint/2010/main" val="402341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C3FB-A560-1235-125F-0AFD63E9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Northstar</a:t>
            </a:r>
            <a:r>
              <a:rPr lang="en-US" dirty="0"/>
              <a:t> Senior Living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73F9D9-A37D-7DA0-6DE7-0AAD96FA7B08}"/>
              </a:ext>
            </a:extLst>
          </p:cNvPr>
          <p:cNvSpPr/>
          <p:nvPr/>
        </p:nvSpPr>
        <p:spPr>
          <a:xfrm>
            <a:off x="77620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Property Manager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F18334-B5DC-D721-4E1B-327E7A0150BA}"/>
              </a:ext>
            </a:extLst>
          </p:cNvPr>
          <p:cNvSpPr/>
          <p:nvPr/>
        </p:nvSpPr>
        <p:spPr>
          <a:xfrm>
            <a:off x="366247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Resident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7EE48F-D180-5F1F-A476-7FC443350F28}"/>
              </a:ext>
            </a:extLst>
          </p:cNvPr>
          <p:cNvSpPr/>
          <p:nvPr/>
        </p:nvSpPr>
        <p:spPr>
          <a:xfrm>
            <a:off x="6548741" y="1608855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Care Manager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8CA345-A713-A0E3-5BA4-EDFE4C12E13E}"/>
              </a:ext>
            </a:extLst>
          </p:cNvPr>
          <p:cNvSpPr/>
          <p:nvPr/>
        </p:nvSpPr>
        <p:spPr>
          <a:xfrm>
            <a:off x="943501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Lease Manager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3BF0E6-AEC3-C855-2051-4F821F31F853}"/>
              </a:ext>
            </a:extLst>
          </p:cNvPr>
          <p:cNvSpPr/>
          <p:nvPr/>
        </p:nvSpPr>
        <p:spPr>
          <a:xfrm>
            <a:off x="1131662" y="2552317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1FE61-C74D-92F6-CDFE-4974A9670B3B}"/>
              </a:ext>
            </a:extLst>
          </p:cNvPr>
          <p:cNvSpPr/>
          <p:nvPr/>
        </p:nvSpPr>
        <p:spPr>
          <a:xfrm>
            <a:off x="4017932" y="2552316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9CCC1-58D4-9284-7EBC-AA5FE616E459}"/>
              </a:ext>
            </a:extLst>
          </p:cNvPr>
          <p:cNvSpPr/>
          <p:nvPr/>
        </p:nvSpPr>
        <p:spPr>
          <a:xfrm>
            <a:off x="6904202" y="2552315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95DD9A-1878-AC6A-4D31-F23298C77F79}"/>
              </a:ext>
            </a:extLst>
          </p:cNvPr>
          <p:cNvSpPr/>
          <p:nvPr/>
        </p:nvSpPr>
        <p:spPr>
          <a:xfrm>
            <a:off x="9790472" y="2552314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0570E8FA-BB91-5CC7-41B8-48DB307479AF}"/>
              </a:ext>
            </a:extLst>
          </p:cNvPr>
          <p:cNvSpPr/>
          <p:nvPr/>
        </p:nvSpPr>
        <p:spPr>
          <a:xfrm>
            <a:off x="111869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BE6F58DC-705F-86EA-DCBE-24DF1148373B}"/>
              </a:ext>
            </a:extLst>
          </p:cNvPr>
          <p:cNvSpPr/>
          <p:nvPr/>
        </p:nvSpPr>
        <p:spPr>
          <a:xfrm>
            <a:off x="401793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27422223-6512-1AB0-CE65-DBDA54D909E0}"/>
              </a:ext>
            </a:extLst>
          </p:cNvPr>
          <p:cNvSpPr/>
          <p:nvPr/>
        </p:nvSpPr>
        <p:spPr>
          <a:xfrm>
            <a:off x="691717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0196405F-C3A2-66E2-1200-C0B5BD2DD079}"/>
              </a:ext>
            </a:extLst>
          </p:cNvPr>
          <p:cNvSpPr/>
          <p:nvPr/>
        </p:nvSpPr>
        <p:spPr>
          <a:xfrm>
            <a:off x="981641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E12BEF55-DBF8-6354-3636-34F38FE9ABDF}"/>
              </a:ext>
            </a:extLst>
          </p:cNvPr>
          <p:cNvSpPr/>
          <p:nvPr/>
        </p:nvSpPr>
        <p:spPr>
          <a:xfrm>
            <a:off x="1122553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 API</a:t>
            </a:r>
          </a:p>
        </p:txBody>
      </p: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6645AF45-5145-3C9F-A47E-82FAE33F7075}"/>
              </a:ext>
            </a:extLst>
          </p:cNvPr>
          <p:cNvSpPr/>
          <p:nvPr/>
        </p:nvSpPr>
        <p:spPr>
          <a:xfrm>
            <a:off x="4012685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 API</a:t>
            </a:r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4A21A410-E802-2AE7-0061-599E65FD387C}"/>
              </a:ext>
            </a:extLst>
          </p:cNvPr>
          <p:cNvSpPr/>
          <p:nvPr/>
        </p:nvSpPr>
        <p:spPr>
          <a:xfrm>
            <a:off x="6902817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 API</a:t>
            </a:r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0580F62E-700E-B04F-EF2D-21BFE4F32F4C}"/>
              </a:ext>
            </a:extLst>
          </p:cNvPr>
          <p:cNvSpPr/>
          <p:nvPr/>
        </p:nvSpPr>
        <p:spPr>
          <a:xfrm>
            <a:off x="9792949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 API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61E115-C87B-27C0-9B33-8B4F7B04E663}"/>
              </a:ext>
            </a:extLst>
          </p:cNvPr>
          <p:cNvCxnSpPr>
            <a:cxnSpLocks/>
          </p:cNvCxnSpPr>
          <p:nvPr/>
        </p:nvCxnSpPr>
        <p:spPr>
          <a:xfrm>
            <a:off x="3153747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4DA58D-3778-64EE-1C8F-2A558C6C7CA6}"/>
              </a:ext>
            </a:extLst>
          </p:cNvPr>
          <p:cNvCxnSpPr>
            <a:cxnSpLocks/>
          </p:cNvCxnSpPr>
          <p:nvPr/>
        </p:nvCxnSpPr>
        <p:spPr>
          <a:xfrm>
            <a:off x="6096000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ABA66-628A-EEC5-51B9-1C7680A2269A}"/>
              </a:ext>
            </a:extLst>
          </p:cNvPr>
          <p:cNvCxnSpPr>
            <a:cxnSpLocks/>
          </p:cNvCxnSpPr>
          <p:nvPr/>
        </p:nvCxnSpPr>
        <p:spPr>
          <a:xfrm>
            <a:off x="9056914" y="1274117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81ED2FA-1382-9BCE-C4C9-0F6932991C3B}"/>
              </a:ext>
            </a:extLst>
          </p:cNvPr>
          <p:cNvCxnSpPr>
            <a:stCxn id="21" idx="1"/>
            <a:endCxn id="23" idx="1"/>
          </p:cNvCxnSpPr>
          <p:nvPr/>
        </p:nvCxnSpPr>
        <p:spPr>
          <a:xfrm rot="16200000" flipH="1">
            <a:off x="7540373" y="2420141"/>
            <a:ext cx="12700" cy="5780264"/>
          </a:xfrm>
          <a:prstGeom prst="bentConnector3">
            <a:avLst>
              <a:gd name="adj1" fmla="val 46615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2AA188B-8B07-2CB9-48AB-D0E6E7371227}"/>
              </a:ext>
            </a:extLst>
          </p:cNvPr>
          <p:cNvCxnSpPr>
            <a:stCxn id="21" idx="1"/>
            <a:endCxn id="22" idx="1"/>
          </p:cNvCxnSpPr>
          <p:nvPr/>
        </p:nvCxnSpPr>
        <p:spPr>
          <a:xfrm rot="16200000" flipH="1">
            <a:off x="6095307" y="3865207"/>
            <a:ext cx="12700" cy="2890132"/>
          </a:xfrm>
          <a:prstGeom prst="bentConnector3">
            <a:avLst>
              <a:gd name="adj1" fmla="val 632307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2FC04A9-20F8-920D-1674-2364F6FB6872}"/>
              </a:ext>
            </a:extLst>
          </p:cNvPr>
          <p:cNvCxnSpPr>
            <a:stCxn id="21" idx="1"/>
            <a:endCxn id="20" idx="1"/>
          </p:cNvCxnSpPr>
          <p:nvPr/>
        </p:nvCxnSpPr>
        <p:spPr>
          <a:xfrm rot="5400000">
            <a:off x="3205175" y="3865207"/>
            <a:ext cx="12700" cy="2890132"/>
          </a:xfrm>
          <a:prstGeom prst="bentConnector3">
            <a:avLst>
              <a:gd name="adj1" fmla="val 567692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49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705</Words>
  <Application>Microsoft Office PowerPoint</Application>
  <PresentationFormat>Widescreen</PresentationFormat>
  <Paragraphs>156</Paragraphs>
  <Slides>21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Kamerik205 8</vt:lpstr>
      <vt:lpstr>Office Theme</vt:lpstr>
      <vt:lpstr>Custom Design</vt:lpstr>
      <vt:lpstr>Image</vt:lpstr>
      <vt:lpstr>PowerPoint Presentation</vt:lpstr>
      <vt:lpstr>Who is Chad Green</vt:lpstr>
      <vt:lpstr>PowerPoint Presentation</vt:lpstr>
      <vt:lpstr>PowerPoint Presentation</vt:lpstr>
      <vt:lpstr>Listen to your body</vt:lpstr>
      <vt:lpstr>Listen to your body</vt:lpstr>
      <vt:lpstr>Northstar Senior Living</vt:lpstr>
      <vt:lpstr>User Story – Resident Move-In</vt:lpstr>
      <vt:lpstr>Northstar Senior Living</vt:lpstr>
      <vt:lpstr>User Story – Resident Move-In</vt:lpstr>
      <vt:lpstr>Event-Driven Architecture</vt:lpstr>
      <vt:lpstr>Event-Driven Architecture</vt:lpstr>
      <vt:lpstr>Event-Driven Architecture</vt:lpstr>
      <vt:lpstr>Event-Driven Architecture</vt:lpstr>
      <vt:lpstr>Event-Driven Architecture</vt:lpstr>
      <vt:lpstr>Northstar Senior Living</vt:lpstr>
      <vt:lpstr>Azure Event Hubs</vt:lpstr>
      <vt:lpstr>Azure Event Hubs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Green</dc:creator>
  <cp:lastModifiedBy>Chad Green</cp:lastModifiedBy>
  <cp:revision>8</cp:revision>
  <dcterms:created xsi:type="dcterms:W3CDTF">2023-03-18T18:04:39Z</dcterms:created>
  <dcterms:modified xsi:type="dcterms:W3CDTF">2023-08-28T12:33:14Z</dcterms:modified>
</cp:coreProperties>
</file>